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6"/>
  </p:notesMasterIdLst>
  <p:sldIdLst>
    <p:sldId id="268" r:id="rId5"/>
    <p:sldId id="283" r:id="rId6"/>
    <p:sldId id="284" r:id="rId7"/>
    <p:sldId id="285" r:id="rId8"/>
    <p:sldId id="286" r:id="rId9"/>
    <p:sldId id="287" r:id="rId10"/>
    <p:sldId id="290" r:id="rId11"/>
    <p:sldId id="289" r:id="rId12"/>
    <p:sldId id="291" r:id="rId13"/>
    <p:sldId id="288"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p:restoredTop sz="96327"/>
  </p:normalViewPr>
  <p:slideViewPr>
    <p:cSldViewPr snapToGrid="0">
      <p:cViewPr varScale="1">
        <p:scale>
          <a:sx n="128" d="100"/>
          <a:sy n="128"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t>1/31/22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GB"/>
              <a:t>Click to edit Master title style</a:t>
            </a:r>
            <a:endParaRPr lang="en-US"/>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t>1/31/22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31DA58D-CE36-42FB-A681-D4975774D88C}" type="datetime1">
              <a:rPr lang="en-US" smtClean="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905E26B-855B-4DB6-BFA6-A35E4D51FCF3}" type="datetime1">
              <a:rPr lang="en-US" smtClean="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0EDD5F4-8AF8-46B9-B655-FECF27EF63FD}" type="datetime1">
              <a:rPr lang="en-US" smtClean="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GB"/>
              <a:t>Click to edit Master title style</a:t>
            </a:r>
            <a:endParaRPr lang="en-US"/>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09DC33F-8D7B-46CC-9F59-1A17976147CE}" type="datetime1">
              <a:rPr lang="en-US" smtClean="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GB"/>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082513A-523B-4CD2-9C8B-D457F28F4ABD}" type="datetime1">
              <a:rPr lang="en-US" smtClean="0"/>
              <a:t>1/31/22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B5548E7-81A7-49BE-B31E-01672C55CDBE}" type="datetime1">
              <a:rPr lang="en-US" smtClean="0"/>
              <a:t>1/31/22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t>1/31/22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GB"/>
              <a:t>Click to edit Master title style</a:t>
            </a:r>
            <a:endParaRPr lang="en-US"/>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t>1/31/22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flavian.rotaru@s.unibuc.r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sv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id="{E8B6E499-B9AF-4C9F-9B5A-1EFCE8B402C0}"/>
              </a:ext>
            </a:extLst>
          </p:cNvPr>
          <p:cNvPicPr>
            <a:picLocks noChangeAspect="1"/>
          </p:cNvPicPr>
          <p:nvPr/>
        </p:nvPicPr>
        <p:blipFill rotWithShape="1">
          <a:blip r:embed="rId2"/>
          <a:srcRect l="28740" r="9545"/>
          <a:stretch/>
        </p:blipFill>
        <p:spPr>
          <a:xfrm>
            <a:off x="452761" y="10"/>
            <a:ext cx="5643239" cy="6857990"/>
          </a:xfrm>
          <a:prstGeom prst="rect">
            <a:avLst/>
          </a:prstGeom>
        </p:spPr>
      </p:pic>
      <p:sp>
        <p:nvSpPr>
          <p:cNvPr id="2" name="Title 1">
            <a:extLst>
              <a:ext uri="{FF2B5EF4-FFF2-40B4-BE49-F238E27FC236}">
                <a16:creationId xmlns:a16="http://schemas.microsoft.com/office/drawing/2014/main" id="{DAE48B8D-7A59-42A4-A61B-B66E6063DD0D}"/>
              </a:ext>
            </a:extLst>
          </p:cNvPr>
          <p:cNvSpPr>
            <a:spLocks noGrp="1"/>
          </p:cNvSpPr>
          <p:nvPr>
            <p:ph type="ctrTitle"/>
          </p:nvPr>
        </p:nvSpPr>
        <p:spPr>
          <a:xfrm>
            <a:off x="6744929" y="1612392"/>
            <a:ext cx="4994310" cy="4041648"/>
          </a:xfrm>
        </p:spPr>
        <p:txBody>
          <a:bodyPr>
            <a:normAutofit fontScale="90000"/>
          </a:bodyPr>
          <a:lstStyle/>
          <a:p>
            <a:r>
              <a:rPr lang="en-GB" sz="5300" dirty="0"/>
              <a:t>Load Balancing in cloud computing – </a:t>
            </a:r>
            <a:br>
              <a:rPr lang="en-GB" sz="5300" dirty="0"/>
            </a:br>
            <a:r>
              <a:rPr lang="en-GB" sz="5300" dirty="0"/>
              <a:t>A hierarchical taxonomical classification</a:t>
            </a:r>
            <a:br>
              <a:rPr lang="en-GB" dirty="0"/>
            </a:br>
            <a:r>
              <a:rPr lang="en-GB" sz="3600" dirty="0"/>
              <a:t>By Shahbaz Afzal and G. Kavitha </a:t>
            </a:r>
            <a:endParaRPr lang="en-US" dirty="0"/>
          </a:p>
        </p:txBody>
      </p:sp>
      <p:sp>
        <p:nvSpPr>
          <p:cNvPr id="3" name="Subtitle 2">
            <a:extLst>
              <a:ext uri="{FF2B5EF4-FFF2-40B4-BE49-F238E27FC236}">
                <a16:creationId xmlns:a16="http://schemas.microsoft.com/office/drawing/2014/main" id="{93871044-9D2C-42D1-8B31-E3D6F11C6013}"/>
              </a:ext>
            </a:extLst>
          </p:cNvPr>
          <p:cNvSpPr>
            <a:spLocks noGrp="1"/>
          </p:cNvSpPr>
          <p:nvPr>
            <p:ph type="subTitle" idx="1"/>
          </p:nvPr>
        </p:nvSpPr>
        <p:spPr>
          <a:xfrm>
            <a:off x="6744929" y="5836920"/>
            <a:ext cx="3950503" cy="1691640"/>
          </a:xfrm>
        </p:spPr>
        <p:txBody>
          <a:bodyPr>
            <a:normAutofit/>
          </a:bodyPr>
          <a:lstStyle/>
          <a:p>
            <a:r>
              <a:rPr lang="en-US" dirty="0">
                <a:solidFill>
                  <a:schemeClr val="tx1">
                    <a:lumMod val="85000"/>
                  </a:schemeClr>
                </a:solidFill>
              </a:rPr>
              <a:t>Flavian Daniel </a:t>
            </a:r>
            <a:r>
              <a:rPr lang="en-US" dirty="0" err="1">
                <a:solidFill>
                  <a:schemeClr val="tx1">
                    <a:lumMod val="85000"/>
                  </a:schemeClr>
                </a:solidFill>
              </a:rPr>
              <a:t>Rotaru</a:t>
            </a:r>
            <a:endParaRPr lang="en-US" dirty="0">
              <a:solidFill>
                <a:schemeClr val="tx1">
                  <a:lumMod val="85000"/>
                </a:schemeClr>
              </a:solidFill>
            </a:endParaRPr>
          </a:p>
        </p:txBody>
      </p:sp>
    </p:spTree>
    <p:extLst>
      <p:ext uri="{BB962C8B-B14F-4D97-AF65-F5344CB8AC3E}">
        <p14:creationId xmlns:p14="http://schemas.microsoft.com/office/powerpoint/2010/main" val="322664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A91A-D39E-EE4D-8A51-C2332E99134B}"/>
              </a:ext>
            </a:extLst>
          </p:cNvPr>
          <p:cNvSpPr>
            <a:spLocks noGrp="1"/>
          </p:cNvSpPr>
          <p:nvPr>
            <p:ph type="title"/>
          </p:nvPr>
        </p:nvSpPr>
        <p:spPr/>
        <p:txBody>
          <a:bodyPr/>
          <a:lstStyle/>
          <a:p>
            <a:r>
              <a:rPr lang="en-RO" dirty="0"/>
              <a:t>Conclusions and final thoughts</a:t>
            </a:r>
          </a:p>
        </p:txBody>
      </p:sp>
      <p:sp>
        <p:nvSpPr>
          <p:cNvPr id="3" name="Content Placeholder 2">
            <a:extLst>
              <a:ext uri="{FF2B5EF4-FFF2-40B4-BE49-F238E27FC236}">
                <a16:creationId xmlns:a16="http://schemas.microsoft.com/office/drawing/2014/main" id="{250DA4F5-9165-5D45-B986-E3421DDD91F2}"/>
              </a:ext>
            </a:extLst>
          </p:cNvPr>
          <p:cNvSpPr>
            <a:spLocks noGrp="1"/>
          </p:cNvSpPr>
          <p:nvPr>
            <p:ph idx="1"/>
          </p:nvPr>
        </p:nvSpPr>
        <p:spPr/>
        <p:txBody>
          <a:bodyPr>
            <a:normAutofit/>
          </a:bodyPr>
          <a:lstStyle/>
          <a:p>
            <a:r>
              <a:rPr lang="en-GB" dirty="0"/>
              <a:t>The most important conclusion reached by the authors of the article:100% of proactive approaches are dynamic, but not all dynamic approaches need to be proactive (i.e., they can represent reactive approaches as well). </a:t>
            </a:r>
          </a:p>
          <a:p>
            <a:r>
              <a:rPr lang="en-GB" dirty="0"/>
              <a:t>Second conclusion: 80% of the examples chosen by the authors does not consider the complexity of the algorithm as a major turning point in that performance.</a:t>
            </a:r>
          </a:p>
          <a:p>
            <a:r>
              <a:rPr lang="en-GB" dirty="0"/>
              <a:t>By applying efficient and sophisticated algorithms along the metrics of the quality of the services, and correctly evaluating algorithms in each situation, the gaps that currently exist in the load balancing process can be significantly reduced, guiding future researchers, at the same time, to deal with the already lasting problems in Cloud Computing industry. </a:t>
            </a:r>
          </a:p>
          <a:p>
            <a:endParaRPr lang="en-RO" dirty="0"/>
          </a:p>
        </p:txBody>
      </p:sp>
    </p:spTree>
    <p:extLst>
      <p:ext uri="{BB962C8B-B14F-4D97-AF65-F5344CB8AC3E}">
        <p14:creationId xmlns:p14="http://schemas.microsoft.com/office/powerpoint/2010/main" val="145450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AC0A71-A520-2F4C-865C-84C25E941554}"/>
              </a:ext>
            </a:extLst>
          </p:cNvPr>
          <p:cNvSpPr txBox="1"/>
          <p:nvPr/>
        </p:nvSpPr>
        <p:spPr>
          <a:xfrm>
            <a:off x="2414427" y="1905506"/>
            <a:ext cx="6616558" cy="3046988"/>
          </a:xfrm>
          <a:prstGeom prst="rect">
            <a:avLst/>
          </a:prstGeom>
          <a:noFill/>
        </p:spPr>
        <p:txBody>
          <a:bodyPr wrap="square" rtlCol="0">
            <a:spAutoFit/>
          </a:bodyPr>
          <a:lstStyle/>
          <a:p>
            <a:pPr algn="ctr"/>
            <a:r>
              <a:rPr lang="en-RO" sz="3200" dirty="0"/>
              <a:t>Thank you!</a:t>
            </a:r>
            <a:br>
              <a:rPr lang="en-RO" sz="3200" dirty="0"/>
            </a:br>
            <a:br>
              <a:rPr lang="en-RO" sz="3200" dirty="0"/>
            </a:br>
            <a:r>
              <a:rPr lang="en-RO" sz="3200" dirty="0"/>
              <a:t>Flavian Daniel Rotaru</a:t>
            </a:r>
            <a:br>
              <a:rPr lang="en-RO" sz="3200" dirty="0"/>
            </a:br>
            <a:br>
              <a:rPr lang="en-RO" sz="3200" dirty="0"/>
            </a:br>
            <a:r>
              <a:rPr lang="en-RO" sz="3200" dirty="0">
                <a:hlinkClick r:id="rId2"/>
              </a:rPr>
              <a:t>flavian.rotaru@s.unibuc.ro</a:t>
            </a:r>
            <a:endParaRPr lang="en-RO" sz="3200" dirty="0"/>
          </a:p>
          <a:p>
            <a:pPr algn="ctr"/>
            <a:r>
              <a:rPr lang="en-GB" sz="3200" dirty="0"/>
              <a:t>f</a:t>
            </a:r>
            <a:r>
              <a:rPr lang="en-RO" sz="3200" dirty="0"/>
              <a:t>lavian.daniel.rotaru@gmail.com</a:t>
            </a:r>
            <a:endParaRPr lang="en-RO" dirty="0"/>
          </a:p>
        </p:txBody>
      </p:sp>
    </p:spTree>
    <p:extLst>
      <p:ext uri="{BB962C8B-B14F-4D97-AF65-F5344CB8AC3E}">
        <p14:creationId xmlns:p14="http://schemas.microsoft.com/office/powerpoint/2010/main" val="237211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9CA5-6DAE-0E47-BAE0-6D853E56B92C}"/>
              </a:ext>
            </a:extLst>
          </p:cNvPr>
          <p:cNvSpPr>
            <a:spLocks noGrp="1"/>
          </p:cNvSpPr>
          <p:nvPr>
            <p:ph type="title"/>
          </p:nvPr>
        </p:nvSpPr>
        <p:spPr/>
        <p:txBody>
          <a:bodyPr/>
          <a:lstStyle/>
          <a:p>
            <a:r>
              <a:rPr lang="en-RO" dirty="0"/>
              <a:t>Introduction</a:t>
            </a:r>
          </a:p>
        </p:txBody>
      </p:sp>
      <p:sp>
        <p:nvSpPr>
          <p:cNvPr id="3" name="Content Placeholder 2">
            <a:extLst>
              <a:ext uri="{FF2B5EF4-FFF2-40B4-BE49-F238E27FC236}">
                <a16:creationId xmlns:a16="http://schemas.microsoft.com/office/drawing/2014/main" id="{17C4B691-790D-F54C-A218-E824AD4892EF}"/>
              </a:ext>
            </a:extLst>
          </p:cNvPr>
          <p:cNvSpPr>
            <a:spLocks noGrp="1"/>
          </p:cNvSpPr>
          <p:nvPr>
            <p:ph idx="1"/>
          </p:nvPr>
        </p:nvSpPr>
        <p:spPr/>
        <p:txBody>
          <a:bodyPr/>
          <a:lstStyle/>
          <a:p>
            <a:r>
              <a:rPr lang="en-RO" dirty="0"/>
              <a:t>The article opens up with the definition of Cloud Computing and what it represents for the “Giant Players”, as the paper describes them.</a:t>
            </a:r>
          </a:p>
          <a:p>
            <a:r>
              <a:rPr lang="en-RO"/>
              <a:t>Here, the authors explain the problem of Loud Balancing and point out the four main contributions that they bring to solving it:</a:t>
            </a:r>
          </a:p>
          <a:p>
            <a:pPr lvl="1"/>
            <a:r>
              <a:rPr lang="en-GB"/>
              <a:t>It </a:t>
            </a:r>
            <a:r>
              <a:rPr lang="en-GB" dirty="0"/>
              <a:t>tries to explore the main causes for the problem of load unbalancing in cloud computing </a:t>
            </a:r>
          </a:p>
          <a:p>
            <a:pPr lvl="1"/>
            <a:r>
              <a:rPr lang="en-GB" dirty="0"/>
              <a:t>It outlines an analysis over the already existing approaches in the process of load balancing and the way they have been used in Cloud Computing. </a:t>
            </a:r>
          </a:p>
          <a:p>
            <a:pPr lvl="1"/>
            <a:r>
              <a:rPr lang="en-GB" dirty="0"/>
              <a:t>It provides a thorough classification of the different techniques, methods strategies and algorithms, all used in load balancing. </a:t>
            </a:r>
          </a:p>
          <a:p>
            <a:pPr lvl="1"/>
            <a:r>
              <a:rPr lang="en-GB" dirty="0"/>
              <a:t>The article offers an analysis over the different challenges that have been faced by researchers while trying to develop efficient algorithms. </a:t>
            </a:r>
          </a:p>
          <a:p>
            <a:pPr marL="274320" lvl="1" indent="0">
              <a:buNone/>
            </a:pPr>
            <a:endParaRPr lang="en-RO" dirty="0"/>
          </a:p>
        </p:txBody>
      </p:sp>
      <p:pic>
        <p:nvPicPr>
          <p:cNvPr id="8" name="Picture 7">
            <a:extLst>
              <a:ext uri="{FF2B5EF4-FFF2-40B4-BE49-F238E27FC236}">
                <a16:creationId xmlns:a16="http://schemas.microsoft.com/office/drawing/2014/main" id="{31B01774-C037-CF4B-AD9D-68895C2EBFB2}"/>
              </a:ext>
            </a:extLst>
          </p:cNvPr>
          <p:cNvPicPr>
            <a:picLocks noChangeAspect="1"/>
          </p:cNvPicPr>
          <p:nvPr/>
        </p:nvPicPr>
        <p:blipFill>
          <a:blip r:embed="rId2"/>
          <a:stretch>
            <a:fillRect/>
          </a:stretch>
        </p:blipFill>
        <p:spPr>
          <a:xfrm rot="19371488">
            <a:off x="9985625" y="4449170"/>
            <a:ext cx="968766" cy="987345"/>
          </a:xfrm>
          <a:prstGeom prst="rect">
            <a:avLst/>
          </a:prstGeom>
        </p:spPr>
      </p:pic>
      <p:pic>
        <p:nvPicPr>
          <p:cNvPr id="10" name="Picture 9">
            <a:extLst>
              <a:ext uri="{FF2B5EF4-FFF2-40B4-BE49-F238E27FC236}">
                <a16:creationId xmlns:a16="http://schemas.microsoft.com/office/drawing/2014/main" id="{EC457098-57BE-E54B-852D-EA13DD07B8E7}"/>
              </a:ext>
            </a:extLst>
          </p:cNvPr>
          <p:cNvPicPr>
            <a:picLocks noChangeAspect="1"/>
          </p:cNvPicPr>
          <p:nvPr/>
        </p:nvPicPr>
        <p:blipFill>
          <a:blip r:embed="rId3"/>
          <a:stretch>
            <a:fillRect/>
          </a:stretch>
        </p:blipFill>
        <p:spPr>
          <a:xfrm>
            <a:off x="9857232" y="2785268"/>
            <a:ext cx="1225550" cy="1219200"/>
          </a:xfrm>
          <a:prstGeom prst="rect">
            <a:avLst/>
          </a:prstGeom>
        </p:spPr>
      </p:pic>
      <p:pic>
        <p:nvPicPr>
          <p:cNvPr id="12" name="Picture 11">
            <a:extLst>
              <a:ext uri="{FF2B5EF4-FFF2-40B4-BE49-F238E27FC236}">
                <a16:creationId xmlns:a16="http://schemas.microsoft.com/office/drawing/2014/main" id="{1F33A83B-1AC3-9345-A230-58E17C9BF003}"/>
              </a:ext>
            </a:extLst>
          </p:cNvPr>
          <p:cNvPicPr>
            <a:picLocks noChangeAspect="1"/>
          </p:cNvPicPr>
          <p:nvPr/>
        </p:nvPicPr>
        <p:blipFill>
          <a:blip r:embed="rId4"/>
          <a:stretch>
            <a:fillRect/>
          </a:stretch>
        </p:blipFill>
        <p:spPr>
          <a:xfrm>
            <a:off x="7895723" y="774203"/>
            <a:ext cx="2395961" cy="511645"/>
          </a:xfrm>
          <a:prstGeom prst="rect">
            <a:avLst/>
          </a:prstGeom>
        </p:spPr>
      </p:pic>
      <p:pic>
        <p:nvPicPr>
          <p:cNvPr id="14" name="Picture 13">
            <a:extLst>
              <a:ext uri="{FF2B5EF4-FFF2-40B4-BE49-F238E27FC236}">
                <a16:creationId xmlns:a16="http://schemas.microsoft.com/office/drawing/2014/main" id="{5A3C00F9-84B4-704E-B513-6238DF8A5410}"/>
              </a:ext>
            </a:extLst>
          </p:cNvPr>
          <p:cNvPicPr>
            <a:picLocks noChangeAspect="1"/>
          </p:cNvPicPr>
          <p:nvPr/>
        </p:nvPicPr>
        <p:blipFill>
          <a:blip r:embed="rId5"/>
          <a:stretch>
            <a:fillRect/>
          </a:stretch>
        </p:blipFill>
        <p:spPr>
          <a:xfrm>
            <a:off x="9404494" y="1760061"/>
            <a:ext cx="1292352" cy="772827"/>
          </a:xfrm>
          <a:prstGeom prst="rect">
            <a:avLst/>
          </a:prstGeom>
        </p:spPr>
      </p:pic>
      <p:pic>
        <p:nvPicPr>
          <p:cNvPr id="16" name="Graphic 15">
            <a:extLst>
              <a:ext uri="{FF2B5EF4-FFF2-40B4-BE49-F238E27FC236}">
                <a16:creationId xmlns:a16="http://schemas.microsoft.com/office/drawing/2014/main" id="{52DF57AC-FB11-6F4E-B9B3-0665900B83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5723" y="5088750"/>
            <a:ext cx="1850072" cy="925036"/>
          </a:xfrm>
          <a:prstGeom prst="rect">
            <a:avLst/>
          </a:prstGeom>
        </p:spPr>
      </p:pic>
      <p:pic>
        <p:nvPicPr>
          <p:cNvPr id="18" name="Graphic 17">
            <a:extLst>
              <a:ext uri="{FF2B5EF4-FFF2-40B4-BE49-F238E27FC236}">
                <a16:creationId xmlns:a16="http://schemas.microsoft.com/office/drawing/2014/main" id="{578FF250-F762-3346-AA1B-B89BDCBF1E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5002" y="5569652"/>
            <a:ext cx="2056580" cy="1028290"/>
          </a:xfrm>
          <a:prstGeom prst="rect">
            <a:avLst/>
          </a:prstGeom>
        </p:spPr>
      </p:pic>
    </p:spTree>
    <p:extLst>
      <p:ext uri="{BB962C8B-B14F-4D97-AF65-F5344CB8AC3E}">
        <p14:creationId xmlns:p14="http://schemas.microsoft.com/office/powerpoint/2010/main" val="275951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F4E4-94E7-3B47-82E5-CA6D81D8FDC5}"/>
              </a:ext>
            </a:extLst>
          </p:cNvPr>
          <p:cNvSpPr>
            <a:spLocks noGrp="1"/>
          </p:cNvSpPr>
          <p:nvPr>
            <p:ph type="title"/>
          </p:nvPr>
        </p:nvSpPr>
        <p:spPr/>
        <p:txBody>
          <a:bodyPr/>
          <a:lstStyle/>
          <a:p>
            <a:r>
              <a:rPr lang="en-RO" dirty="0"/>
              <a:t>Load balancing model background</a:t>
            </a:r>
          </a:p>
        </p:txBody>
      </p:sp>
      <p:sp>
        <p:nvSpPr>
          <p:cNvPr id="3" name="Content Placeholder 2">
            <a:extLst>
              <a:ext uri="{FF2B5EF4-FFF2-40B4-BE49-F238E27FC236}">
                <a16:creationId xmlns:a16="http://schemas.microsoft.com/office/drawing/2014/main" id="{4B0ACF2D-D353-4C46-A93E-4A30AC1205BC}"/>
              </a:ext>
            </a:extLst>
          </p:cNvPr>
          <p:cNvSpPr>
            <a:spLocks noGrp="1"/>
          </p:cNvSpPr>
          <p:nvPr>
            <p:ph idx="1"/>
          </p:nvPr>
        </p:nvSpPr>
        <p:spPr/>
        <p:txBody>
          <a:bodyPr/>
          <a:lstStyle/>
          <a:p>
            <a:r>
              <a:rPr lang="en-RO" dirty="0"/>
              <a:t>Gives a </a:t>
            </a:r>
            <a:r>
              <a:rPr lang="en-GB" dirty="0"/>
              <a:t>brief overview over a two-level architectural load balancing model and how it is used in imbalanced clouds for solving the problem of load shedding.</a:t>
            </a:r>
          </a:p>
          <a:p>
            <a:r>
              <a:rPr lang="en-GB" dirty="0"/>
              <a:t>The main activities involved in load balancing are also presented in this chapter: </a:t>
            </a:r>
          </a:p>
          <a:p>
            <a:pPr lvl="1"/>
            <a:r>
              <a:rPr lang="en-GB" dirty="0"/>
              <a:t>User task requirements identification </a:t>
            </a:r>
          </a:p>
          <a:p>
            <a:pPr lvl="1"/>
            <a:r>
              <a:rPr lang="en-GB" dirty="0"/>
              <a:t>VM resource details identification </a:t>
            </a:r>
          </a:p>
          <a:p>
            <a:pPr lvl="1"/>
            <a:r>
              <a:rPr lang="en-GB" dirty="0"/>
              <a:t>Task Scheduling </a:t>
            </a:r>
          </a:p>
          <a:p>
            <a:pPr lvl="1"/>
            <a:r>
              <a:rPr lang="en-GB" dirty="0"/>
              <a:t>Allocation of resources </a:t>
            </a:r>
          </a:p>
          <a:p>
            <a:pPr lvl="1"/>
            <a:r>
              <a:rPr lang="en-GB" dirty="0"/>
              <a:t>Migration </a:t>
            </a:r>
          </a:p>
          <a:p>
            <a:endParaRPr lang="en-GB" dirty="0"/>
          </a:p>
          <a:p>
            <a:endParaRPr lang="en-RO" dirty="0"/>
          </a:p>
        </p:txBody>
      </p:sp>
      <p:pic>
        <p:nvPicPr>
          <p:cNvPr id="4" name="Picture 3">
            <a:extLst>
              <a:ext uri="{FF2B5EF4-FFF2-40B4-BE49-F238E27FC236}">
                <a16:creationId xmlns:a16="http://schemas.microsoft.com/office/drawing/2014/main" id="{2C82C57D-2E1B-3343-88A1-18791AC49480}"/>
              </a:ext>
            </a:extLst>
          </p:cNvPr>
          <p:cNvPicPr>
            <a:picLocks noChangeAspect="1"/>
          </p:cNvPicPr>
          <p:nvPr/>
        </p:nvPicPr>
        <p:blipFill>
          <a:blip r:embed="rId2"/>
          <a:stretch>
            <a:fillRect/>
          </a:stretch>
        </p:blipFill>
        <p:spPr>
          <a:xfrm>
            <a:off x="5476183" y="3515360"/>
            <a:ext cx="4381049" cy="2327909"/>
          </a:xfrm>
          <a:prstGeom prst="rect">
            <a:avLst/>
          </a:prstGeom>
        </p:spPr>
      </p:pic>
    </p:spTree>
    <p:extLst>
      <p:ext uri="{BB962C8B-B14F-4D97-AF65-F5344CB8AC3E}">
        <p14:creationId xmlns:p14="http://schemas.microsoft.com/office/powerpoint/2010/main" val="232920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8C50-0681-084A-BDA9-479EFF8C0304}"/>
              </a:ext>
            </a:extLst>
          </p:cNvPr>
          <p:cNvSpPr>
            <a:spLocks noGrp="1"/>
          </p:cNvSpPr>
          <p:nvPr>
            <p:ph type="title"/>
          </p:nvPr>
        </p:nvSpPr>
        <p:spPr/>
        <p:txBody>
          <a:bodyPr/>
          <a:lstStyle/>
          <a:p>
            <a:r>
              <a:rPr lang="en-GB" dirty="0"/>
              <a:t>Activities involved in load balancing</a:t>
            </a:r>
            <a:endParaRPr lang="en-RO" dirty="0"/>
          </a:p>
        </p:txBody>
      </p:sp>
      <p:sp>
        <p:nvSpPr>
          <p:cNvPr id="3" name="Content Placeholder 2">
            <a:extLst>
              <a:ext uri="{FF2B5EF4-FFF2-40B4-BE49-F238E27FC236}">
                <a16:creationId xmlns:a16="http://schemas.microsoft.com/office/drawing/2014/main" id="{9D98275F-8470-F54A-BAB0-D18D603DFD1D}"/>
              </a:ext>
            </a:extLst>
          </p:cNvPr>
          <p:cNvSpPr>
            <a:spLocks noGrp="1"/>
          </p:cNvSpPr>
          <p:nvPr>
            <p:ph idx="1"/>
          </p:nvPr>
        </p:nvSpPr>
        <p:spPr/>
        <p:txBody>
          <a:bodyPr/>
          <a:lstStyle/>
          <a:p>
            <a:r>
              <a:rPr lang="en-GB" dirty="0"/>
              <a:t>Outlines other related work that has been done in the field of cloud computing </a:t>
            </a:r>
          </a:p>
          <a:p>
            <a:r>
              <a:rPr lang="en-GB" dirty="0"/>
              <a:t>Credits other authors and papers for their work in the field of load balancing and cloud computing alike</a:t>
            </a:r>
          </a:p>
          <a:p>
            <a:r>
              <a:rPr lang="en-RO" dirty="0"/>
              <a:t>Such examples:</a:t>
            </a:r>
          </a:p>
          <a:p>
            <a:pPr lvl="1"/>
            <a:r>
              <a:rPr lang="en-GB" dirty="0" err="1"/>
              <a:t>Ghomi</a:t>
            </a:r>
            <a:r>
              <a:rPr lang="en-GB" dirty="0"/>
              <a:t> proposed a survey on load balancing algorithm in cloud computing.</a:t>
            </a:r>
          </a:p>
          <a:p>
            <a:pPr lvl="1"/>
            <a:r>
              <a:rPr lang="en-GB" dirty="0"/>
              <a:t>Milani reviewed existing load balancing techniques, established on the survey</a:t>
            </a:r>
          </a:p>
          <a:p>
            <a:pPr lvl="1"/>
            <a:r>
              <a:rPr lang="en-GB" dirty="0"/>
              <a:t>Kalra and Singh conducted a comparative study of various scheduling algorithms for cloud and grid computing considering five fundamental meta-heuristic methods</a:t>
            </a:r>
          </a:p>
          <a:p>
            <a:pPr lvl="1"/>
            <a:r>
              <a:rPr lang="en-GB" dirty="0" err="1"/>
              <a:t>Mesbahi</a:t>
            </a:r>
            <a:r>
              <a:rPr lang="en-GB" dirty="0"/>
              <a:t> and </a:t>
            </a:r>
            <a:r>
              <a:rPr lang="en-GB" dirty="0" err="1"/>
              <a:t>Rahmani</a:t>
            </a:r>
            <a:r>
              <a:rPr lang="en-GB" dirty="0"/>
              <a:t> classified load balancing algorithms into three categories: general algorithm based, architectural based and artificial intelligence based</a:t>
            </a:r>
            <a:endParaRPr lang="en-RO" dirty="0"/>
          </a:p>
          <a:p>
            <a:pPr marL="0" indent="0">
              <a:buNone/>
            </a:pPr>
            <a:endParaRPr lang="en-RO" dirty="0"/>
          </a:p>
        </p:txBody>
      </p:sp>
    </p:spTree>
    <p:extLst>
      <p:ext uri="{BB962C8B-B14F-4D97-AF65-F5344CB8AC3E}">
        <p14:creationId xmlns:p14="http://schemas.microsoft.com/office/powerpoint/2010/main" val="28726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9F0F-4CFE-8E49-ACD1-9FCF950A3430}"/>
              </a:ext>
            </a:extLst>
          </p:cNvPr>
          <p:cNvSpPr>
            <a:spLocks noGrp="1"/>
          </p:cNvSpPr>
          <p:nvPr>
            <p:ph type="title"/>
          </p:nvPr>
        </p:nvSpPr>
        <p:spPr/>
        <p:txBody>
          <a:bodyPr/>
          <a:lstStyle/>
          <a:p>
            <a:r>
              <a:rPr lang="en-GB" dirty="0"/>
              <a:t>Research methodology </a:t>
            </a:r>
            <a:endParaRPr lang="en-RO" dirty="0"/>
          </a:p>
        </p:txBody>
      </p:sp>
      <p:sp>
        <p:nvSpPr>
          <p:cNvPr id="3" name="Content Placeholder 2">
            <a:extLst>
              <a:ext uri="{FF2B5EF4-FFF2-40B4-BE49-F238E27FC236}">
                <a16:creationId xmlns:a16="http://schemas.microsoft.com/office/drawing/2014/main" id="{71C4F18A-4BC0-4A47-ADFC-84206B57D31D}"/>
              </a:ext>
            </a:extLst>
          </p:cNvPr>
          <p:cNvSpPr>
            <a:spLocks noGrp="1"/>
          </p:cNvSpPr>
          <p:nvPr>
            <p:ph idx="1"/>
          </p:nvPr>
        </p:nvSpPr>
        <p:spPr/>
        <p:txBody>
          <a:bodyPr/>
          <a:lstStyle/>
          <a:p>
            <a:r>
              <a:rPr lang="en-GB" dirty="0"/>
              <a:t>Outlines the way authors tackled the research done for the writing the paper </a:t>
            </a:r>
          </a:p>
          <a:p>
            <a:r>
              <a:rPr lang="en-RO" dirty="0"/>
              <a:t>Presents the for main questions that this article tries to explain:</a:t>
            </a:r>
            <a:br>
              <a:rPr lang="en-RO" dirty="0"/>
            </a:br>
            <a:endParaRPr lang="en-RO" dirty="0"/>
          </a:p>
          <a:p>
            <a:pPr marL="617220" lvl="1" indent="-342900">
              <a:buFont typeface="+mj-lt"/>
              <a:buAutoNum type="arabicPeriod"/>
            </a:pPr>
            <a:r>
              <a:rPr lang="en-GB" dirty="0"/>
              <a:t>“What causes the load unbalancing problem?” </a:t>
            </a:r>
          </a:p>
          <a:p>
            <a:pPr marL="617220" lvl="1" indent="-342900">
              <a:buFont typeface="+mj-lt"/>
              <a:buAutoNum type="arabicPeriod"/>
            </a:pPr>
            <a:r>
              <a:rPr lang="en-GB" dirty="0"/>
              <a:t>“Why load balancing is the need of hour in cloud computing?” </a:t>
            </a:r>
          </a:p>
          <a:p>
            <a:pPr marL="617220" lvl="1" indent="-342900">
              <a:buFont typeface="+mj-lt"/>
              <a:buAutoNum type="arabicPeriod"/>
            </a:pPr>
            <a:r>
              <a:rPr lang="en-GB" dirty="0"/>
              <a:t>“Does load balancing consider the evaluation of single objective or multi-objective functions?” </a:t>
            </a:r>
          </a:p>
          <a:p>
            <a:pPr marL="617220" lvl="1" indent="-342900">
              <a:buFont typeface="+mj-lt"/>
              <a:buAutoNum type="arabicPeriod"/>
            </a:pPr>
            <a:r>
              <a:rPr lang="en-GB" dirty="0"/>
              <a:t>“What is time complexity of load balancing algorithm?” </a:t>
            </a:r>
          </a:p>
          <a:p>
            <a:pPr marL="342900" indent="-342900">
              <a:buFont typeface="+mj-lt"/>
              <a:buAutoNum type="arabicPeriod"/>
            </a:pPr>
            <a:endParaRPr lang="en-RO" dirty="0"/>
          </a:p>
        </p:txBody>
      </p:sp>
    </p:spTree>
    <p:extLst>
      <p:ext uri="{BB962C8B-B14F-4D97-AF65-F5344CB8AC3E}">
        <p14:creationId xmlns:p14="http://schemas.microsoft.com/office/powerpoint/2010/main" val="272861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12A4-99F7-7E47-8F85-3BA8AD893F66}"/>
              </a:ext>
            </a:extLst>
          </p:cNvPr>
          <p:cNvSpPr>
            <a:spLocks noGrp="1"/>
          </p:cNvSpPr>
          <p:nvPr>
            <p:ph type="title"/>
          </p:nvPr>
        </p:nvSpPr>
        <p:spPr/>
        <p:txBody>
          <a:bodyPr/>
          <a:lstStyle/>
          <a:p>
            <a:r>
              <a:rPr lang="en-GB" dirty="0"/>
              <a:t>Proposed classification of load balancing algorithms</a:t>
            </a:r>
            <a:endParaRPr lang="en-RO" dirty="0"/>
          </a:p>
        </p:txBody>
      </p:sp>
      <p:sp>
        <p:nvSpPr>
          <p:cNvPr id="3" name="Content Placeholder 2">
            <a:extLst>
              <a:ext uri="{FF2B5EF4-FFF2-40B4-BE49-F238E27FC236}">
                <a16:creationId xmlns:a16="http://schemas.microsoft.com/office/drawing/2014/main" id="{FF3D4E8C-3796-DF46-933B-69BCDD4ACE0A}"/>
              </a:ext>
            </a:extLst>
          </p:cNvPr>
          <p:cNvSpPr>
            <a:spLocks noGrp="1"/>
          </p:cNvSpPr>
          <p:nvPr>
            <p:ph idx="1"/>
          </p:nvPr>
        </p:nvSpPr>
        <p:spPr/>
        <p:txBody>
          <a:bodyPr/>
          <a:lstStyle/>
          <a:p>
            <a:r>
              <a:rPr lang="en-GB" dirty="0"/>
              <a:t>There is also a need for a classification that best gives the perspective over where algorithms stand in taxonomy.</a:t>
            </a:r>
          </a:p>
          <a:p>
            <a:r>
              <a:rPr lang="en-GB" dirty="0"/>
              <a:t>Focus point of the fifth section is to present the various criteria used for the classifications.</a:t>
            </a:r>
          </a:p>
          <a:p>
            <a:pPr marL="342900" indent="-342900">
              <a:buFont typeface="+mj-lt"/>
              <a:buAutoNum type="arabicPeriod"/>
            </a:pPr>
            <a:r>
              <a:rPr lang="en-GB" dirty="0"/>
              <a:t>Nature of the algorithm</a:t>
            </a:r>
          </a:p>
          <a:p>
            <a:pPr marL="342900" indent="-342900">
              <a:buFont typeface="+mj-lt"/>
              <a:buAutoNum type="arabicPeriod"/>
            </a:pPr>
            <a:r>
              <a:rPr lang="en-GB" dirty="0"/>
              <a:t>State of the algorithm</a:t>
            </a:r>
          </a:p>
          <a:p>
            <a:pPr marL="342900" indent="-342900">
              <a:buFont typeface="+mj-lt"/>
              <a:buAutoNum type="arabicPeriod"/>
            </a:pPr>
            <a:r>
              <a:rPr lang="en-GB" dirty="0"/>
              <a:t>Trait used for load balancing</a:t>
            </a:r>
          </a:p>
          <a:p>
            <a:pPr marL="342900" indent="-342900">
              <a:buFont typeface="+mj-lt"/>
              <a:buAutoNum type="arabicPeriod"/>
            </a:pPr>
            <a:r>
              <a:rPr lang="en-GB" dirty="0"/>
              <a:t>Functionality</a:t>
            </a:r>
          </a:p>
          <a:p>
            <a:pPr marL="342900" indent="-342900">
              <a:buFont typeface="+mj-lt"/>
              <a:buAutoNum type="arabicPeriod"/>
            </a:pPr>
            <a:r>
              <a:rPr lang="en-GB" dirty="0"/>
              <a:t>Type of load balancing</a:t>
            </a:r>
          </a:p>
          <a:p>
            <a:pPr marL="342900" indent="-342900">
              <a:buFont typeface="+mj-lt"/>
              <a:buAutoNum type="arabicPeriod"/>
            </a:pPr>
            <a:r>
              <a:rPr lang="en-GB" dirty="0"/>
              <a:t>Technique used for load balancing</a:t>
            </a:r>
          </a:p>
        </p:txBody>
      </p:sp>
    </p:spTree>
    <p:extLst>
      <p:ext uri="{BB962C8B-B14F-4D97-AF65-F5344CB8AC3E}">
        <p14:creationId xmlns:p14="http://schemas.microsoft.com/office/powerpoint/2010/main" val="227808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12DD55-8CA1-0F4C-B8EA-D24A100CB05B}"/>
              </a:ext>
            </a:extLst>
          </p:cNvPr>
          <p:cNvPicPr>
            <a:picLocks noChangeAspect="1"/>
          </p:cNvPicPr>
          <p:nvPr/>
        </p:nvPicPr>
        <p:blipFill>
          <a:blip r:embed="rId2"/>
          <a:stretch>
            <a:fillRect/>
          </a:stretch>
        </p:blipFill>
        <p:spPr>
          <a:xfrm>
            <a:off x="1647190" y="351790"/>
            <a:ext cx="8369300" cy="2679700"/>
          </a:xfrm>
          <a:prstGeom prst="rect">
            <a:avLst/>
          </a:prstGeom>
        </p:spPr>
      </p:pic>
      <p:pic>
        <p:nvPicPr>
          <p:cNvPr id="5" name="Picture 4">
            <a:extLst>
              <a:ext uri="{FF2B5EF4-FFF2-40B4-BE49-F238E27FC236}">
                <a16:creationId xmlns:a16="http://schemas.microsoft.com/office/drawing/2014/main" id="{E7527419-9594-F946-A392-B04F581BC475}"/>
              </a:ext>
            </a:extLst>
          </p:cNvPr>
          <p:cNvPicPr>
            <a:picLocks noChangeAspect="1"/>
          </p:cNvPicPr>
          <p:nvPr/>
        </p:nvPicPr>
        <p:blipFill>
          <a:blip r:embed="rId3"/>
          <a:stretch>
            <a:fillRect/>
          </a:stretch>
        </p:blipFill>
        <p:spPr>
          <a:xfrm>
            <a:off x="1647190" y="3082290"/>
            <a:ext cx="8369300" cy="3429000"/>
          </a:xfrm>
          <a:prstGeom prst="rect">
            <a:avLst/>
          </a:prstGeom>
        </p:spPr>
      </p:pic>
    </p:spTree>
    <p:extLst>
      <p:ext uri="{BB962C8B-B14F-4D97-AF65-F5344CB8AC3E}">
        <p14:creationId xmlns:p14="http://schemas.microsoft.com/office/powerpoint/2010/main" val="184145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CC5DE8-9777-D342-A820-BFF75FC4CC3E}"/>
              </a:ext>
            </a:extLst>
          </p:cNvPr>
          <p:cNvPicPr>
            <a:picLocks noChangeAspect="1"/>
          </p:cNvPicPr>
          <p:nvPr/>
        </p:nvPicPr>
        <p:blipFill>
          <a:blip r:embed="rId2"/>
          <a:stretch>
            <a:fillRect/>
          </a:stretch>
        </p:blipFill>
        <p:spPr>
          <a:xfrm>
            <a:off x="1602740" y="596900"/>
            <a:ext cx="8051800" cy="5664200"/>
          </a:xfrm>
          <a:prstGeom prst="rect">
            <a:avLst/>
          </a:prstGeom>
        </p:spPr>
      </p:pic>
    </p:spTree>
    <p:extLst>
      <p:ext uri="{BB962C8B-B14F-4D97-AF65-F5344CB8AC3E}">
        <p14:creationId xmlns:p14="http://schemas.microsoft.com/office/powerpoint/2010/main" val="396123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EF1CD3-7317-7244-9205-21E2CBEA1117}"/>
              </a:ext>
            </a:extLst>
          </p:cNvPr>
          <p:cNvPicPr>
            <a:picLocks noChangeAspect="1"/>
          </p:cNvPicPr>
          <p:nvPr/>
        </p:nvPicPr>
        <p:blipFill>
          <a:blip r:embed="rId2"/>
          <a:stretch>
            <a:fillRect/>
          </a:stretch>
        </p:blipFill>
        <p:spPr>
          <a:xfrm>
            <a:off x="1905000" y="590550"/>
            <a:ext cx="8382000" cy="5676900"/>
          </a:xfrm>
          <a:prstGeom prst="rect">
            <a:avLst/>
          </a:prstGeom>
        </p:spPr>
      </p:pic>
    </p:spTree>
    <p:extLst>
      <p:ext uri="{BB962C8B-B14F-4D97-AF65-F5344CB8AC3E}">
        <p14:creationId xmlns:p14="http://schemas.microsoft.com/office/powerpoint/2010/main" val="344659299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3.xml><?xml version="1.0" encoding="utf-8"?>
<ds:datastoreItem xmlns:ds="http://schemas.openxmlformats.org/officeDocument/2006/customXml" ds:itemID="{7BC17B96-44E1-4D27-8275-49488FA5EB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View</Template>
  <TotalTime>3723</TotalTime>
  <Words>625</Words>
  <Application>Microsoft Macintosh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Schoolbook</vt:lpstr>
      <vt:lpstr>Wingdings 2</vt:lpstr>
      <vt:lpstr>View</vt:lpstr>
      <vt:lpstr>Load Balancing in cloud computing –  A hierarchical taxonomical classification By Shahbaz Afzal and G. Kavitha </vt:lpstr>
      <vt:lpstr>Introduction</vt:lpstr>
      <vt:lpstr>Load balancing model background</vt:lpstr>
      <vt:lpstr>Activities involved in load balancing</vt:lpstr>
      <vt:lpstr>Research methodology </vt:lpstr>
      <vt:lpstr>Proposed classification of load balancing algorithms</vt:lpstr>
      <vt:lpstr>PowerPoint Presentation</vt:lpstr>
      <vt:lpstr>PowerPoint Presentation</vt:lpstr>
      <vt:lpstr>PowerPoint Presentation</vt:lpstr>
      <vt:lpstr>Conclusions and final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Algorithms  By Bernard Chazelle </dc:title>
  <dc:creator>Rotaru, Flavian Daniel</dc:creator>
  <cp:lastModifiedBy>Rotaru, Flavian Daniel</cp:lastModifiedBy>
  <cp:revision>6</cp:revision>
  <dcterms:created xsi:type="dcterms:W3CDTF">2022-01-03T14:08:09Z</dcterms:created>
  <dcterms:modified xsi:type="dcterms:W3CDTF">2022-01-31T15:35:30Z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